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54"/>
  </p:normalViewPr>
  <p:slideViewPr>
    <p:cSldViewPr snapToGrid="0">
      <p:cViewPr varScale="1">
        <p:scale>
          <a:sx n="90" d="100"/>
          <a:sy n="90" d="100"/>
        </p:scale>
        <p:origin x="23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E70BB1-AB09-1A4F-BD3B-2F05CF38A849}" type="datetimeFigureOut">
              <a:rPr lang="en-DE" smtClean="0"/>
              <a:t>05.07.23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F83F29-F6D9-5A4C-A058-B8E2BB02F4D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8149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177FD-CAA9-8B4C-B2F8-F7CB1EDF404F}" type="datetime1">
              <a:rPr lang="de-DE" smtClean="0"/>
              <a:t>05.07.23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761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22992-C316-514A-8C85-B65E431C28F0}" type="datetime1">
              <a:rPr lang="de-DE" smtClean="0"/>
              <a:t>05.07.23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79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75A81-5B57-CC4A-B5EB-6230285BB326}" type="datetime1">
              <a:rPr lang="de-DE" smtClean="0"/>
              <a:t>05.07.23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62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9B848-AD90-AB4D-BEB0-1735E19331E4}" type="datetime1">
              <a:rPr lang="de-DE" smtClean="0"/>
              <a:t>05.07.23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774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E9144-F66F-DF45-84AE-A49E8F274EC4}" type="datetime1">
              <a:rPr lang="de-DE" smtClean="0"/>
              <a:t>05.07.23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56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0552-2F7E-D24B-A6F7-7BAF8277BFE2}" type="datetime1">
              <a:rPr lang="de-DE" smtClean="0"/>
              <a:t>05.07.23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5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0DE43-18EC-D743-8DB5-D8DECA414B70}" type="datetime1">
              <a:rPr lang="de-DE" smtClean="0"/>
              <a:t>05.07.23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41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E0730-A9C2-C649-A2ED-605FE2814C46}" type="datetime1">
              <a:rPr lang="de-DE" smtClean="0"/>
              <a:t>05.07.23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23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41A9-3538-244C-8D24-382197AF1EF9}" type="datetime1">
              <a:rPr lang="de-DE" smtClean="0"/>
              <a:t>05.07.23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69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A67D8-DDBE-7041-A899-5B6D00BAB101}" type="datetime1">
              <a:rPr lang="de-DE" smtClean="0"/>
              <a:t>05.07.23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961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3E405-40C5-7841-9259-4E7FA3841B68}" type="datetime1">
              <a:rPr lang="de-DE" smtClean="0"/>
              <a:t>05.07.23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46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AC4F452-60A6-4F42-877A-340794A6A191}" type="datetime1">
              <a:rPr lang="de-DE" smtClean="0"/>
              <a:t>05.07.23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Machine Learning with Python, Prof. Galyna Tabunshchyk galyna.tabunshchyk@fh-dortmund.de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AA37442-EAE9-6CFC-AC74-44222B37F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loured pencils inside a pencil holder which is on top of a wood table">
            <a:extLst>
              <a:ext uri="{FF2B5EF4-FFF2-40B4-BE49-F238E27FC236}">
                <a16:creationId xmlns:a16="http://schemas.microsoft.com/office/drawing/2014/main" id="{4B815AC9-5B0C-66F4-2519-82F1EBBFE8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1" y="-1386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4117A24-9D5E-A791-A2F4-8C81AC603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60265" y="-960268"/>
            <a:ext cx="6857998" cy="87785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6000">
                <a:srgbClr val="000000">
                  <a:alpha val="58000"/>
                </a:srgbClr>
              </a:gs>
              <a:gs pos="100000">
                <a:srgbClr val="000000">
                  <a:alpha val="5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F5B20F-EDC2-B532-058D-092A0486D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060" y="1581797"/>
            <a:ext cx="5029198" cy="2305246"/>
          </a:xfrm>
        </p:spPr>
        <p:txBody>
          <a:bodyPr>
            <a:normAutofit/>
          </a:bodyPr>
          <a:lstStyle/>
          <a:p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Applying Machine Learning Algorithms on F1 Dataset</a:t>
            </a:r>
            <a:endParaRPr lang="en-DE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6E6574-3B91-164E-E196-2644D00822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2060" y="4355670"/>
            <a:ext cx="3962398" cy="1484619"/>
          </a:xfrm>
        </p:spPr>
        <p:txBody>
          <a:bodyPr>
            <a:normAutofit/>
          </a:bodyPr>
          <a:lstStyle/>
          <a:p>
            <a:r>
              <a:rPr lang="en-DE" sz="1800" dirty="0">
                <a:solidFill>
                  <a:srgbClr val="FFFFFF"/>
                </a:solidFill>
              </a:rPr>
              <a:t>Umaya Rahman Akhi</a:t>
            </a:r>
          </a:p>
          <a:p>
            <a:endParaRPr lang="en-DE" dirty="0">
              <a:solidFill>
                <a:srgbClr val="FFFFFF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96901-38E5-366F-6CC6-17E7219E7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6006" y="6170027"/>
            <a:ext cx="2743198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Machine Learning with Python, Prof. </a:t>
            </a:r>
            <a:r>
              <a:rPr lang="en-US" dirty="0" err="1">
                <a:solidFill>
                  <a:schemeClr val="bg1"/>
                </a:solidFill>
              </a:rPr>
              <a:t>Galyna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Tabunshchyk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galyna.tabunshchyk@fh-dortmund.de</a:t>
            </a:r>
            <a:r>
              <a:rPr lang="en-US"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FB5DFA-0A13-D274-04BF-730161D0B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986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ACA8F-6E6F-8A40-4D4E-2958B7E4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8AA21-E818-B6B9-78A4-336416A33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www.kaggle.com</a:t>
            </a:r>
            <a:r>
              <a:rPr lang="en-GB" dirty="0"/>
              <a:t>/datasets/</a:t>
            </a:r>
            <a:r>
              <a:rPr lang="en-GB" dirty="0" err="1"/>
              <a:t>rohanrao</a:t>
            </a:r>
            <a:r>
              <a:rPr lang="en-GB" dirty="0"/>
              <a:t>/formula-1-world-championship-1950-2020</a:t>
            </a:r>
          </a:p>
          <a:p>
            <a:r>
              <a:rPr lang="en-GB" dirty="0"/>
              <a:t>https://scikit-</a:t>
            </a:r>
            <a:r>
              <a:rPr lang="en-GB" dirty="0" err="1"/>
              <a:t>learn.org</a:t>
            </a:r>
            <a:r>
              <a:rPr lang="en-GB" dirty="0"/>
              <a:t>/stable/modules/generated/</a:t>
            </a:r>
            <a:r>
              <a:rPr lang="en-GB" dirty="0" err="1"/>
              <a:t>sklearn.ensemble.RandomForestRegressor.html</a:t>
            </a:r>
            <a:endParaRPr lang="en-GB" dirty="0"/>
          </a:p>
          <a:p>
            <a:r>
              <a:rPr lang="en-GB" dirty="0"/>
              <a:t>https://</a:t>
            </a:r>
            <a:r>
              <a:rPr lang="en-GB" dirty="0" err="1"/>
              <a:t>machinelearningmastery.com</a:t>
            </a:r>
            <a:r>
              <a:rPr lang="en-GB" dirty="0"/>
              <a:t>/</a:t>
            </a:r>
            <a:r>
              <a:rPr lang="en-GB" dirty="0" err="1"/>
              <a:t>cnn</a:t>
            </a:r>
            <a:r>
              <a:rPr lang="en-GB" dirty="0"/>
              <a:t>-long-short-term-memory-networks/</a:t>
            </a: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299AD3-C0C0-ECBE-497C-46A649E62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2" y="6139254"/>
            <a:ext cx="2743198" cy="365125"/>
          </a:xfrm>
        </p:spPr>
        <p:txBody>
          <a:bodyPr/>
          <a:lstStyle/>
          <a:p>
            <a:pPr algn="l"/>
            <a:r>
              <a:rPr lang="en-US" dirty="0"/>
              <a:t>Machine Learning with Python, Prof. </a:t>
            </a:r>
            <a:r>
              <a:rPr lang="en-US" dirty="0" err="1"/>
              <a:t>Galyna</a:t>
            </a:r>
            <a:r>
              <a:rPr lang="en-US" dirty="0"/>
              <a:t> </a:t>
            </a:r>
            <a:r>
              <a:rPr lang="en-US" dirty="0" err="1"/>
              <a:t>Tabunshchyk</a:t>
            </a:r>
            <a:r>
              <a:rPr lang="en-US" dirty="0"/>
              <a:t> </a:t>
            </a:r>
            <a:r>
              <a:rPr lang="en-US" dirty="0" err="1"/>
              <a:t>galyna.tabunshchyk@fh-dortmund.de</a:t>
            </a:r>
            <a:r>
              <a:rPr lang="en-US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80EDFD-2010-216A-D7E9-A0F5545EC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152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321A-B3C9-03AB-0D4A-C50E8BB4B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09672-C74F-B609-9494-3099C4466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DE" sz="4800" b="1" dirty="0"/>
          </a:p>
          <a:p>
            <a:pPr marL="0" indent="0" algn="ctr">
              <a:buNone/>
            </a:pPr>
            <a:r>
              <a:rPr lang="en-DE" sz="4800" b="1" dirty="0"/>
              <a:t>Thank you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945105-42D0-6E3B-5A25-F3FE5558B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9577" y="6318446"/>
            <a:ext cx="2743198" cy="365125"/>
          </a:xfrm>
        </p:spPr>
        <p:txBody>
          <a:bodyPr/>
          <a:lstStyle/>
          <a:p>
            <a:pPr algn="l"/>
            <a:r>
              <a:rPr lang="en-US" dirty="0"/>
              <a:t>Machine Learning with Python, Prof. </a:t>
            </a:r>
            <a:r>
              <a:rPr lang="en-US" dirty="0" err="1"/>
              <a:t>Galyna</a:t>
            </a:r>
            <a:r>
              <a:rPr lang="en-US" dirty="0"/>
              <a:t> </a:t>
            </a:r>
            <a:r>
              <a:rPr lang="en-US" dirty="0" err="1"/>
              <a:t>Tabunshchyk</a:t>
            </a:r>
            <a:r>
              <a:rPr lang="en-US" dirty="0"/>
              <a:t> </a:t>
            </a:r>
            <a:r>
              <a:rPr lang="en-US" dirty="0" err="1"/>
              <a:t>galyna.tabunshchyk@fh-dortmund.de</a:t>
            </a:r>
            <a:r>
              <a:rPr lang="en-US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F65E6C-12BB-058D-254B-F2CC9646D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73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C902A-D4F8-8A6A-4329-AA986D338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8" y="454023"/>
            <a:ext cx="4173416" cy="1257299"/>
          </a:xfrm>
        </p:spPr>
        <p:txBody>
          <a:bodyPr anchor="ctr">
            <a:normAutofit/>
          </a:bodyPr>
          <a:lstStyle/>
          <a:p>
            <a:r>
              <a:rPr lang="en-DE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7FC47-3C94-4E73-806E-15276F743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7" y="1496113"/>
            <a:ext cx="4737723" cy="448155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 apply five different machine learning algorithms on F1 dataset</a:t>
            </a:r>
            <a:r>
              <a:rPr lang="en-DE" sz="2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lnSpc>
                <a:spcPct val="11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2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elevant key columns: 'grid', '</a:t>
            </a:r>
            <a:r>
              <a:rPr lang="en-US" sz="22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position_x</a:t>
            </a:r>
            <a:r>
              <a:rPr lang="en-US" sz="2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', 'laps', '</a:t>
            </a:r>
            <a:r>
              <a:rPr lang="en-US" sz="22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fastestLap</a:t>
            </a:r>
            <a:r>
              <a:rPr lang="en-US" sz="2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', 'rank', '</a:t>
            </a:r>
            <a:r>
              <a:rPr lang="en-US" sz="22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circuitId</a:t>
            </a:r>
            <a:r>
              <a:rPr lang="en-US" sz="2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', '</a:t>
            </a:r>
            <a:r>
              <a:rPr lang="en-US" sz="22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points_x</a:t>
            </a:r>
            <a:r>
              <a:rPr lang="en-US" sz="2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’.</a:t>
            </a:r>
            <a:r>
              <a:rPr lang="en-DE" sz="22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lnSpc>
                <a:spcPct val="110000"/>
              </a:lnSpc>
            </a:pP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The target variable is </a:t>
            </a:r>
            <a:r>
              <a:rPr lang="en-GB" sz="2200" b="1" dirty="0">
                <a:latin typeface="Calibri" panose="020F0502020204030204" pitchFamily="34" charset="0"/>
                <a:cs typeface="Calibri" panose="020F0502020204030204" pitchFamily="34" charset="0"/>
              </a:rPr>
              <a:t>‘</a:t>
            </a:r>
            <a:r>
              <a:rPr lang="en-GB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points_x</a:t>
            </a:r>
            <a:r>
              <a:rPr lang="en-GB" sz="2200" b="1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</a:p>
          <a:p>
            <a:pPr>
              <a:lnSpc>
                <a:spcPct val="110000"/>
              </a:lnSpc>
            </a:pP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Predicting </a:t>
            </a:r>
            <a:r>
              <a:rPr lang="en-GB" sz="2200" b="1" dirty="0">
                <a:latin typeface="Calibri" panose="020F0502020204030204" pitchFamily="34" charset="0"/>
                <a:cs typeface="Calibri" panose="020F0502020204030204" pitchFamily="34" charset="0"/>
              </a:rPr>
              <a:t>‘</a:t>
            </a:r>
            <a:r>
              <a:rPr lang="en-GB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points_x</a:t>
            </a:r>
            <a:r>
              <a:rPr lang="en-GB" sz="2200" b="1" dirty="0">
                <a:latin typeface="Calibri" panose="020F0502020204030204" pitchFamily="34" charset="0"/>
                <a:cs typeface="Calibri" panose="020F0502020204030204" pitchFamily="34" charset="0"/>
              </a:rPr>
              <a:t>’ 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can provide insights into driver performance, consistency, and competitiveness across different races and circuits</a:t>
            </a:r>
            <a:endParaRPr lang="en-DE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bstract background of data">
            <a:extLst>
              <a:ext uri="{FF2B5EF4-FFF2-40B4-BE49-F238E27FC236}">
                <a16:creationId xmlns:a16="http://schemas.microsoft.com/office/drawing/2014/main" id="{C5514E92-3C0D-4CBA-4255-5516B3630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62" r="25703" b="2"/>
          <a:stretch/>
        </p:blipFill>
        <p:spPr>
          <a:xfrm>
            <a:off x="6120859" y="882650"/>
            <a:ext cx="5184373" cy="5095021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FD723E-CA3C-4F25-57D7-E0B84AF2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10602" y="6318446"/>
            <a:ext cx="274319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800"/>
              <a:t>Machine Learning with Python, Prof. </a:t>
            </a:r>
            <a:r>
              <a:rPr lang="en-US" sz="800" err="1"/>
              <a:t>Galyna</a:t>
            </a:r>
            <a:r>
              <a:rPr lang="en-US" sz="800"/>
              <a:t> </a:t>
            </a:r>
            <a:r>
              <a:rPr lang="en-US" sz="800" err="1"/>
              <a:t>Tabunshchyk</a:t>
            </a:r>
            <a:r>
              <a:rPr lang="en-US" sz="800"/>
              <a:t> </a:t>
            </a:r>
            <a:r>
              <a:rPr lang="en-US" sz="800" err="1"/>
              <a:t>galyna.tabunshchyk@fh-dortmund.de</a:t>
            </a:r>
            <a:r>
              <a:rPr lang="en-US" sz="80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6FA09F-F1A8-084F-EADC-7C38919A8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33CB2A-1702-4C1D-9CC4-8D472D39F19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47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E40FD-CD18-996A-D37A-D7113DCC8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63" y="-93959"/>
            <a:ext cx="8886884" cy="953669"/>
          </a:xfrm>
        </p:spPr>
        <p:txBody>
          <a:bodyPr/>
          <a:lstStyle/>
          <a:p>
            <a:r>
              <a:rPr lang="en-DE" dirty="0"/>
              <a:t>Mind map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94014-B8E0-186B-5B73-F816A3B0D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504" y="814402"/>
            <a:ext cx="11812333" cy="5326778"/>
          </a:xfrm>
        </p:spPr>
        <p:txBody>
          <a:bodyPr/>
          <a:lstStyle/>
          <a:p>
            <a:pPr marL="0" indent="0">
              <a:buNone/>
            </a:pP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3305FC-298B-4F33-A0A6-FCC9E6AE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5621" y="6375672"/>
            <a:ext cx="2743198" cy="365125"/>
          </a:xfrm>
        </p:spPr>
        <p:txBody>
          <a:bodyPr/>
          <a:lstStyle/>
          <a:p>
            <a:pPr algn="l"/>
            <a:r>
              <a:rPr lang="en-US" dirty="0"/>
              <a:t>Machine Learning with Python, Prof. </a:t>
            </a:r>
            <a:r>
              <a:rPr lang="en-US" dirty="0" err="1"/>
              <a:t>Galyna</a:t>
            </a:r>
            <a:r>
              <a:rPr lang="en-US" dirty="0"/>
              <a:t> </a:t>
            </a:r>
            <a:r>
              <a:rPr lang="en-US" dirty="0" err="1"/>
              <a:t>Tabunshchyk</a:t>
            </a:r>
            <a:r>
              <a:rPr lang="en-US" dirty="0"/>
              <a:t> </a:t>
            </a:r>
            <a:r>
              <a:rPr lang="en-US" dirty="0" err="1"/>
              <a:t>galyna.tabunshchyk@fh-dortmund.de</a:t>
            </a:r>
            <a:r>
              <a:rPr lang="en-US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711B8B-0639-EAEE-F6BF-5C52C73B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3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D85C360-EBB1-B3DC-663F-50DA41BF22EB}"/>
              </a:ext>
            </a:extLst>
          </p:cNvPr>
          <p:cNvSpPr/>
          <p:nvPr/>
        </p:nvSpPr>
        <p:spPr>
          <a:xfrm>
            <a:off x="4700595" y="1387163"/>
            <a:ext cx="2116931" cy="7429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/>
              <a:t>Capstone Project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F64F5AD-E245-6ED9-029E-9476E685FF39}"/>
              </a:ext>
            </a:extLst>
          </p:cNvPr>
          <p:cNvSpPr/>
          <p:nvPr/>
        </p:nvSpPr>
        <p:spPr>
          <a:xfrm>
            <a:off x="3193255" y="2918221"/>
            <a:ext cx="1881186" cy="614362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Models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37C5BDA-96C6-B3C6-1A4F-737FB57100E9}"/>
              </a:ext>
            </a:extLst>
          </p:cNvPr>
          <p:cNvSpPr/>
          <p:nvPr/>
        </p:nvSpPr>
        <p:spPr>
          <a:xfrm>
            <a:off x="6583894" y="2918221"/>
            <a:ext cx="1881186" cy="61436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Tools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737A0C4-B74A-19D5-7364-32D28D2FF9A7}"/>
              </a:ext>
            </a:extLst>
          </p:cNvPr>
          <p:cNvSpPr/>
          <p:nvPr/>
        </p:nvSpPr>
        <p:spPr>
          <a:xfrm>
            <a:off x="254794" y="4667322"/>
            <a:ext cx="2386007" cy="614362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CNN - LSTM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794A58B-0213-4AE2-DE49-4B8974F3CF10}"/>
              </a:ext>
            </a:extLst>
          </p:cNvPr>
          <p:cNvSpPr/>
          <p:nvPr/>
        </p:nvSpPr>
        <p:spPr>
          <a:xfrm>
            <a:off x="254795" y="3800971"/>
            <a:ext cx="2386008" cy="614362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KNeighborsRegressor</a:t>
            </a:r>
            <a:r>
              <a:rPr lang="en-GB" dirty="0"/>
              <a:t>()</a:t>
            </a:r>
            <a:endParaRPr lang="en-DE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8A4EF29-9802-DF7B-BF54-E6F6F4AB39A8}"/>
              </a:ext>
            </a:extLst>
          </p:cNvPr>
          <p:cNvSpPr/>
          <p:nvPr/>
        </p:nvSpPr>
        <p:spPr>
          <a:xfrm>
            <a:off x="254794" y="2918221"/>
            <a:ext cx="2386009" cy="614362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RandomForestRegressor</a:t>
            </a:r>
            <a:r>
              <a:rPr lang="en-GB" dirty="0"/>
              <a:t>()</a:t>
            </a:r>
            <a:endParaRPr lang="en-DE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7986E03-EFB6-986C-FEE4-247DC49D3B3E}"/>
              </a:ext>
            </a:extLst>
          </p:cNvPr>
          <p:cNvSpPr/>
          <p:nvPr/>
        </p:nvSpPr>
        <p:spPr>
          <a:xfrm>
            <a:off x="254795" y="2066600"/>
            <a:ext cx="2386010" cy="614362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DecisionTreeRegressor</a:t>
            </a:r>
            <a:r>
              <a:rPr lang="en-GB" dirty="0"/>
              <a:t>()</a:t>
            </a:r>
            <a:endParaRPr lang="en-DE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86F2D0E-D3A9-31E9-A243-5964D1638EE5}"/>
              </a:ext>
            </a:extLst>
          </p:cNvPr>
          <p:cNvSpPr/>
          <p:nvPr/>
        </p:nvSpPr>
        <p:spPr>
          <a:xfrm>
            <a:off x="254795" y="1240196"/>
            <a:ext cx="2386012" cy="614362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LinearRegression</a:t>
            </a:r>
            <a:r>
              <a:rPr lang="en-GB" dirty="0"/>
              <a:t> ()</a:t>
            </a:r>
            <a:endParaRPr lang="en-DE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439D38-A88F-4AB1-3455-E611ADE355EA}"/>
              </a:ext>
            </a:extLst>
          </p:cNvPr>
          <p:cNvCxnSpPr>
            <a:cxnSpLocks/>
          </p:cNvCxnSpPr>
          <p:nvPr/>
        </p:nvCxnSpPr>
        <p:spPr>
          <a:xfrm flipH="1" flipV="1">
            <a:off x="2630077" y="2343785"/>
            <a:ext cx="548885" cy="846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0F49071-9450-2366-7367-BE96EE1CE3A0}"/>
              </a:ext>
            </a:extLst>
          </p:cNvPr>
          <p:cNvCxnSpPr>
            <a:cxnSpLocks/>
          </p:cNvCxnSpPr>
          <p:nvPr/>
        </p:nvCxnSpPr>
        <p:spPr>
          <a:xfrm flipH="1" flipV="1">
            <a:off x="2649131" y="1601776"/>
            <a:ext cx="529831" cy="1481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1E65D7A-96DC-326E-35B5-BD44FAB724F5}"/>
              </a:ext>
            </a:extLst>
          </p:cNvPr>
          <p:cNvCxnSpPr>
            <a:cxnSpLocks/>
          </p:cNvCxnSpPr>
          <p:nvPr/>
        </p:nvCxnSpPr>
        <p:spPr>
          <a:xfrm flipH="1">
            <a:off x="2684553" y="3225402"/>
            <a:ext cx="494409" cy="790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09D1CE7-4AD7-47AC-0447-79FDA348B588}"/>
              </a:ext>
            </a:extLst>
          </p:cNvPr>
          <p:cNvCxnSpPr>
            <a:cxnSpLocks/>
          </p:cNvCxnSpPr>
          <p:nvPr/>
        </p:nvCxnSpPr>
        <p:spPr>
          <a:xfrm flipH="1">
            <a:off x="2640801" y="3170189"/>
            <a:ext cx="538161" cy="19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AA5D79C-95BA-A088-184D-8BA4139909C8}"/>
              </a:ext>
            </a:extLst>
          </p:cNvPr>
          <p:cNvCxnSpPr>
            <a:cxnSpLocks/>
          </p:cNvCxnSpPr>
          <p:nvPr/>
        </p:nvCxnSpPr>
        <p:spPr>
          <a:xfrm flipH="1">
            <a:off x="2640801" y="3278982"/>
            <a:ext cx="538161" cy="1571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CB50762-8ADC-E822-88D5-B891524AB03E}"/>
              </a:ext>
            </a:extLst>
          </p:cNvPr>
          <p:cNvCxnSpPr>
            <a:cxnSpLocks/>
          </p:cNvCxnSpPr>
          <p:nvPr/>
        </p:nvCxnSpPr>
        <p:spPr>
          <a:xfrm flipH="1">
            <a:off x="4133848" y="2178073"/>
            <a:ext cx="1172242" cy="7401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0BFA8F1-5D46-E76F-E2A5-FB2A543C4FCD}"/>
              </a:ext>
            </a:extLst>
          </p:cNvPr>
          <p:cNvCxnSpPr>
            <a:cxnSpLocks/>
          </p:cNvCxnSpPr>
          <p:nvPr/>
        </p:nvCxnSpPr>
        <p:spPr>
          <a:xfrm>
            <a:off x="6096000" y="2178073"/>
            <a:ext cx="1428487" cy="7401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2C5272A-B96D-5129-AADD-C2419D665EB2}"/>
              </a:ext>
            </a:extLst>
          </p:cNvPr>
          <p:cNvSpPr/>
          <p:nvPr/>
        </p:nvSpPr>
        <p:spPr>
          <a:xfrm>
            <a:off x="9782828" y="3221387"/>
            <a:ext cx="2126053" cy="45441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Conv1D</a:t>
            </a:r>
            <a:endParaRPr lang="en-DE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36AE683-ADD6-573C-DA4F-431E82150FCD}"/>
              </a:ext>
            </a:extLst>
          </p:cNvPr>
          <p:cNvSpPr/>
          <p:nvPr/>
        </p:nvSpPr>
        <p:spPr>
          <a:xfrm>
            <a:off x="9782828" y="2657624"/>
            <a:ext cx="2106229" cy="45441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Keras</a:t>
            </a:r>
            <a:endParaRPr lang="en-DE" dirty="0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5FFD4F0-B634-2E9D-CB50-7F265C737276}"/>
              </a:ext>
            </a:extLst>
          </p:cNvPr>
          <p:cNvSpPr/>
          <p:nvPr/>
        </p:nvSpPr>
        <p:spPr>
          <a:xfrm>
            <a:off x="9801855" y="2093861"/>
            <a:ext cx="2116931" cy="45441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Scikit-learn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7B99DA6F-30AE-EEC3-5FC7-D38F21C49B61}"/>
              </a:ext>
            </a:extLst>
          </p:cNvPr>
          <p:cNvSpPr/>
          <p:nvPr/>
        </p:nvSpPr>
        <p:spPr>
          <a:xfrm>
            <a:off x="9782828" y="1591284"/>
            <a:ext cx="2116931" cy="37233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NumPy</a:t>
            </a:r>
            <a:endParaRPr lang="en-DE" dirty="0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EB1D7728-6C20-4C2C-CF5C-675DA3CF1CB4}"/>
              </a:ext>
            </a:extLst>
          </p:cNvPr>
          <p:cNvSpPr/>
          <p:nvPr/>
        </p:nvSpPr>
        <p:spPr>
          <a:xfrm>
            <a:off x="9782829" y="932745"/>
            <a:ext cx="2116931" cy="48295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TensorFlow</a:t>
            </a:r>
            <a:endParaRPr lang="en-DE" dirty="0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84FA3358-D2A1-2976-09CC-AD0F48C3DFCA}"/>
              </a:ext>
            </a:extLst>
          </p:cNvPr>
          <p:cNvSpPr/>
          <p:nvPr/>
        </p:nvSpPr>
        <p:spPr>
          <a:xfrm>
            <a:off x="9801855" y="3788711"/>
            <a:ext cx="2126053" cy="45441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LSTM</a:t>
            </a:r>
            <a:endParaRPr lang="en-DE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901CBE5C-E3A0-06BE-2CF1-C47023C3355A}"/>
              </a:ext>
            </a:extLst>
          </p:cNvPr>
          <p:cNvSpPr/>
          <p:nvPr/>
        </p:nvSpPr>
        <p:spPr>
          <a:xfrm>
            <a:off x="9761151" y="4360095"/>
            <a:ext cx="2126053" cy="45441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Dense</a:t>
            </a:r>
            <a:endParaRPr lang="en-DE" dirty="0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4C8F7D9-6D89-BE4A-03B5-3DC4250AF23B}"/>
              </a:ext>
            </a:extLst>
          </p:cNvPr>
          <p:cNvSpPr/>
          <p:nvPr/>
        </p:nvSpPr>
        <p:spPr>
          <a:xfrm>
            <a:off x="9761150" y="4893456"/>
            <a:ext cx="2126053" cy="45441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Pandas</a:t>
            </a:r>
            <a:endParaRPr lang="en-DE" dirty="0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C2BBA755-94AB-D227-CEDA-E7055D8AC975}"/>
              </a:ext>
            </a:extLst>
          </p:cNvPr>
          <p:cNvSpPr/>
          <p:nvPr/>
        </p:nvSpPr>
        <p:spPr>
          <a:xfrm>
            <a:off x="9772915" y="5428238"/>
            <a:ext cx="2126053" cy="45441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Matplotlib</a:t>
            </a:r>
            <a:endParaRPr lang="en-DE" dirty="0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77B1EA69-D872-7B92-48D0-9FF3B6A4612E}"/>
              </a:ext>
            </a:extLst>
          </p:cNvPr>
          <p:cNvSpPr/>
          <p:nvPr/>
        </p:nvSpPr>
        <p:spPr>
          <a:xfrm>
            <a:off x="7059746" y="1610129"/>
            <a:ext cx="1964110" cy="4183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Seaborn</a:t>
            </a:r>
            <a:endParaRPr lang="en-DE" dirty="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F14C97A8-0397-8630-CDC6-C7B3AE828C22}"/>
              </a:ext>
            </a:extLst>
          </p:cNvPr>
          <p:cNvSpPr/>
          <p:nvPr/>
        </p:nvSpPr>
        <p:spPr>
          <a:xfrm>
            <a:off x="6703339" y="4979276"/>
            <a:ext cx="2340708" cy="919043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R-squared (R^2) Score, Mean Squared Error (MSE)</a:t>
            </a:r>
            <a:endParaRPr lang="en-DE" sz="1600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54B56789-3378-329A-7C60-9EE07922FE75}"/>
              </a:ext>
            </a:extLst>
          </p:cNvPr>
          <p:cNvSpPr/>
          <p:nvPr/>
        </p:nvSpPr>
        <p:spPr>
          <a:xfrm>
            <a:off x="7521699" y="932745"/>
            <a:ext cx="2126053" cy="45441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500" dirty="0"/>
              <a:t>Adjusted R-squared Score</a:t>
            </a:r>
            <a:endParaRPr lang="en-DE" sz="1500" dirty="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E85214A-5010-5E6B-E5A3-56C0B931FF60}"/>
              </a:ext>
            </a:extLst>
          </p:cNvPr>
          <p:cNvCxnSpPr>
            <a:cxnSpLocks/>
          </p:cNvCxnSpPr>
          <p:nvPr/>
        </p:nvCxnSpPr>
        <p:spPr>
          <a:xfrm flipV="1">
            <a:off x="7815263" y="2066600"/>
            <a:ext cx="0" cy="818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A5B67A8-7111-A1B9-0968-C527F4646D56}"/>
              </a:ext>
            </a:extLst>
          </p:cNvPr>
          <p:cNvCxnSpPr>
            <a:cxnSpLocks/>
          </p:cNvCxnSpPr>
          <p:nvPr/>
        </p:nvCxnSpPr>
        <p:spPr>
          <a:xfrm flipV="1">
            <a:off x="8453761" y="1387163"/>
            <a:ext cx="1318889" cy="1588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1030943-5FB5-15FD-ED76-FD15E00473A0}"/>
              </a:ext>
            </a:extLst>
          </p:cNvPr>
          <p:cNvCxnSpPr>
            <a:cxnSpLocks/>
          </p:cNvCxnSpPr>
          <p:nvPr/>
        </p:nvCxnSpPr>
        <p:spPr>
          <a:xfrm flipV="1">
            <a:off x="8488822" y="1758638"/>
            <a:ext cx="1272328" cy="12021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3A3FDE-6C85-C1A3-48F0-116E4CF1D7E0}"/>
              </a:ext>
            </a:extLst>
          </p:cNvPr>
          <p:cNvCxnSpPr>
            <a:cxnSpLocks/>
          </p:cNvCxnSpPr>
          <p:nvPr/>
        </p:nvCxnSpPr>
        <p:spPr>
          <a:xfrm>
            <a:off x="8212416" y="3574545"/>
            <a:ext cx="18270" cy="1399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05D7498E-F2E3-7F62-5D1A-75AFD618B2F7}"/>
              </a:ext>
            </a:extLst>
          </p:cNvPr>
          <p:cNvCxnSpPr>
            <a:cxnSpLocks/>
          </p:cNvCxnSpPr>
          <p:nvPr/>
        </p:nvCxnSpPr>
        <p:spPr>
          <a:xfrm>
            <a:off x="8319345" y="3631583"/>
            <a:ext cx="1471010" cy="841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3F7E70F-388B-596F-1C8B-8B4E461EF780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8286562" y="3574545"/>
            <a:ext cx="1474588" cy="1546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4B6DE66-CF1A-160E-C7F1-D172FDB46CDD}"/>
              </a:ext>
            </a:extLst>
          </p:cNvPr>
          <p:cNvCxnSpPr>
            <a:cxnSpLocks/>
            <a:endCxn id="48" idx="1"/>
          </p:cNvCxnSpPr>
          <p:nvPr/>
        </p:nvCxnSpPr>
        <p:spPr>
          <a:xfrm>
            <a:off x="8232538" y="3532583"/>
            <a:ext cx="1540377" cy="2122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C53B0A0-7820-0576-F6C4-1089BB2C0216}"/>
              </a:ext>
            </a:extLst>
          </p:cNvPr>
          <p:cNvCxnSpPr>
            <a:cxnSpLocks/>
          </p:cNvCxnSpPr>
          <p:nvPr/>
        </p:nvCxnSpPr>
        <p:spPr>
          <a:xfrm>
            <a:off x="8530421" y="3332295"/>
            <a:ext cx="1212463" cy="109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58AF8F5-C137-730F-1A23-B1083E346606}"/>
              </a:ext>
            </a:extLst>
          </p:cNvPr>
          <p:cNvCxnSpPr>
            <a:cxnSpLocks/>
          </p:cNvCxnSpPr>
          <p:nvPr/>
        </p:nvCxnSpPr>
        <p:spPr>
          <a:xfrm>
            <a:off x="8488822" y="3332295"/>
            <a:ext cx="1282241" cy="634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5E4248B-860C-78C8-BDE4-4964A8C6D5F0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8477057" y="2884833"/>
            <a:ext cx="1305771" cy="418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6815B7B9-4AA7-41C4-78AD-861EAC312D50}"/>
              </a:ext>
            </a:extLst>
          </p:cNvPr>
          <p:cNvCxnSpPr>
            <a:cxnSpLocks/>
          </p:cNvCxnSpPr>
          <p:nvPr/>
        </p:nvCxnSpPr>
        <p:spPr>
          <a:xfrm flipV="1">
            <a:off x="8442261" y="1413816"/>
            <a:ext cx="1009238" cy="1495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4273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4A444-2DC0-3E06-C0CF-0E5900C8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1131497"/>
            <a:ext cx="8606346" cy="1257299"/>
          </a:xfrm>
        </p:spPr>
        <p:txBody>
          <a:bodyPr anchor="ctr">
            <a:normAutofit/>
          </a:bodyPr>
          <a:lstStyle/>
          <a:p>
            <a:r>
              <a:rPr lang="en-GB" i="0" dirty="0">
                <a:effectLst/>
              </a:rPr>
              <a:t>Input and Output Data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136C1-CC76-4C50-4C30-A26AE495E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8" y="2736850"/>
            <a:ext cx="5029202" cy="2978152"/>
          </a:xfrm>
        </p:spPr>
        <p:txBody>
          <a:bodyPr>
            <a:normAutofit/>
          </a:bodyPr>
          <a:lstStyle/>
          <a:p>
            <a:r>
              <a:rPr lang="en-DE" dirty="0"/>
              <a:t>Input: </a:t>
            </a:r>
            <a:r>
              <a:rPr lang="en-GB" dirty="0"/>
              <a:t>‘grid’, ‘</a:t>
            </a:r>
            <a:r>
              <a:rPr lang="en-GB" dirty="0" err="1"/>
              <a:t>position_x</a:t>
            </a:r>
            <a:r>
              <a:rPr lang="en-GB" dirty="0"/>
              <a:t>’, ‘laps’, ‘</a:t>
            </a:r>
            <a:r>
              <a:rPr lang="en-GB" dirty="0" err="1"/>
              <a:t>fastestLap</a:t>
            </a:r>
            <a:r>
              <a:rPr lang="en-GB" dirty="0"/>
              <a:t>’, ‘rank’, ‘</a:t>
            </a:r>
            <a:r>
              <a:rPr lang="en-GB" dirty="0" err="1"/>
              <a:t>circuitId</a:t>
            </a:r>
            <a:r>
              <a:rPr lang="en-GB" dirty="0"/>
              <a:t>’</a:t>
            </a:r>
          </a:p>
          <a:p>
            <a:r>
              <a:rPr lang="en-GB" dirty="0"/>
              <a:t>Output: ‘</a:t>
            </a:r>
            <a:r>
              <a:rPr lang="en-GB" dirty="0" err="1"/>
              <a:t>points_x</a:t>
            </a:r>
            <a:r>
              <a:rPr lang="en-GB" dirty="0"/>
              <a:t>’</a:t>
            </a:r>
            <a:endParaRPr lang="en-DE" dirty="0"/>
          </a:p>
        </p:txBody>
      </p:sp>
      <p:pic>
        <p:nvPicPr>
          <p:cNvPr id="7" name="Picture 6" descr="Keyboard with blank button">
            <a:extLst>
              <a:ext uri="{FF2B5EF4-FFF2-40B4-BE49-F238E27FC236}">
                <a16:creationId xmlns:a16="http://schemas.microsoft.com/office/drawing/2014/main" id="{A033EA3C-A215-C607-B36A-D99EEC028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3275"/>
          <a:stretch/>
        </p:blipFill>
        <p:spPr>
          <a:xfrm>
            <a:off x="5797433" y="3378954"/>
            <a:ext cx="6394567" cy="3479046"/>
          </a:xfrm>
          <a:custGeom>
            <a:avLst/>
            <a:gdLst/>
            <a:ahLst/>
            <a:cxnLst/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3CCDA-2FCE-19BF-8311-5A6F578E3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2504" y="6364679"/>
            <a:ext cx="2743198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800" dirty="0"/>
              <a:t>Machine Learning with Python, Prof. </a:t>
            </a:r>
            <a:r>
              <a:rPr lang="en-US" sz="800" dirty="0" err="1"/>
              <a:t>Galyna</a:t>
            </a:r>
            <a:r>
              <a:rPr lang="en-US" sz="800" dirty="0"/>
              <a:t> </a:t>
            </a:r>
            <a:r>
              <a:rPr lang="en-US" sz="800" dirty="0" err="1"/>
              <a:t>Tabunshchyk</a:t>
            </a:r>
            <a:r>
              <a:rPr lang="en-US" sz="800" dirty="0"/>
              <a:t> </a:t>
            </a:r>
            <a:r>
              <a:rPr lang="en-US" sz="800" dirty="0" err="1"/>
              <a:t>galyna.tabunshchyk@fh-dortmund.de</a:t>
            </a:r>
            <a:r>
              <a:rPr lang="en-US" sz="800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44E4E6-6C72-AEF6-83C8-AB9A6D5A6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33CB2A-1702-4C1D-9CC4-8D472D39F19E}" type="slidenum">
              <a:rPr lang="en-US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410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83441-7D71-7AD3-3165-DBA8D2BE4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0" y="1143000"/>
            <a:ext cx="4382570" cy="1612290"/>
          </a:xfrm>
        </p:spPr>
        <p:txBody>
          <a:bodyPr anchor="ctr">
            <a:normAutofit/>
          </a:bodyPr>
          <a:lstStyle/>
          <a:p>
            <a:r>
              <a:rPr lang="en-GB" dirty="0"/>
              <a:t>Data Pre-Processing</a:t>
            </a:r>
            <a:endParaRPr lang="en-DE" dirty="0"/>
          </a:p>
        </p:txBody>
      </p:sp>
      <p:pic>
        <p:nvPicPr>
          <p:cNvPr id="7" name="Picture 6" descr="Analogue board showing flight information">
            <a:extLst>
              <a:ext uri="{FF2B5EF4-FFF2-40B4-BE49-F238E27FC236}">
                <a16:creationId xmlns:a16="http://schemas.microsoft.com/office/drawing/2014/main" id="{D164D3AF-3655-8A7F-D13D-6F41F2F23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1" y="1624674"/>
            <a:ext cx="5406218" cy="360865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6C5B0-B041-0B11-44B0-A8CD959C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0" y="2736850"/>
            <a:ext cx="3924299" cy="2978150"/>
          </a:xfrm>
        </p:spPr>
        <p:txBody>
          <a:bodyPr>
            <a:normAutofit/>
          </a:bodyPr>
          <a:lstStyle/>
          <a:p>
            <a:r>
              <a:rPr lang="en-GB" dirty="0"/>
              <a:t>Feature selection </a:t>
            </a:r>
          </a:p>
          <a:p>
            <a:r>
              <a:rPr lang="en-GB" dirty="0"/>
              <a:t>Handling missing values</a:t>
            </a:r>
          </a:p>
          <a:p>
            <a:r>
              <a:rPr lang="en-GB" dirty="0"/>
              <a:t>Feature scaling</a:t>
            </a:r>
          </a:p>
          <a:p>
            <a:r>
              <a:rPr lang="en-GB" dirty="0"/>
              <a:t>Train-test split</a:t>
            </a:r>
            <a:endParaRPr lang="en-DE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E3DA1AA-4BBD-31B3-0380-BB0333A77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7379" y="4629744"/>
            <a:ext cx="26535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ADF0ECB-A9B3-4C77-B4D0-131EC97EA098}" type="datetime1">
              <a:rPr lang="en-US" smtClean="0"/>
              <a:pPr>
                <a:spcAft>
                  <a:spcPts val="600"/>
                </a:spcAft>
              </a:pPr>
              <a:t>7/5/23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D10DD0-C090-563C-2163-562D82BCB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2504" y="6307529"/>
            <a:ext cx="2743198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800" dirty="0"/>
              <a:t>Machine Learning with Python, Prof. </a:t>
            </a:r>
            <a:r>
              <a:rPr lang="en-US" sz="800" dirty="0" err="1"/>
              <a:t>Galyna</a:t>
            </a:r>
            <a:r>
              <a:rPr lang="en-US" sz="800" dirty="0"/>
              <a:t> </a:t>
            </a:r>
            <a:r>
              <a:rPr lang="en-US" sz="800" dirty="0" err="1"/>
              <a:t>Tabunshchyk</a:t>
            </a:r>
            <a:r>
              <a:rPr lang="en-US" sz="800" dirty="0"/>
              <a:t> </a:t>
            </a:r>
            <a:r>
              <a:rPr lang="en-US" sz="800" dirty="0" err="1"/>
              <a:t>galyna.tabunshchyk@fh-dortmund.de</a:t>
            </a:r>
            <a:r>
              <a:rPr lang="en-US" sz="800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A9C3A7-136F-6259-DD36-C337D2E8D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33CB2A-1702-4C1D-9CC4-8D472D39F19E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97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10532-D554-2B49-513A-944423A4D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17" y="174429"/>
            <a:ext cx="8886884" cy="953669"/>
          </a:xfrm>
        </p:spPr>
        <p:txBody>
          <a:bodyPr/>
          <a:lstStyle/>
          <a:p>
            <a:r>
              <a:rPr lang="en-GB" dirty="0"/>
              <a:t>Exploratory Data Analysis</a:t>
            </a: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53798-A001-0348-BEDE-930ED1AAB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2504" y="6318445"/>
            <a:ext cx="2743198" cy="365125"/>
          </a:xfrm>
        </p:spPr>
        <p:txBody>
          <a:bodyPr/>
          <a:lstStyle/>
          <a:p>
            <a:pPr algn="l"/>
            <a:r>
              <a:rPr lang="en-US" dirty="0"/>
              <a:t>Machine Learning with Python, Prof. </a:t>
            </a:r>
            <a:r>
              <a:rPr lang="en-US" dirty="0" err="1"/>
              <a:t>Galyna</a:t>
            </a:r>
            <a:r>
              <a:rPr lang="en-US" dirty="0"/>
              <a:t> </a:t>
            </a:r>
            <a:r>
              <a:rPr lang="en-US" dirty="0" err="1"/>
              <a:t>Tabunshchyk</a:t>
            </a:r>
            <a:r>
              <a:rPr lang="en-US" dirty="0"/>
              <a:t> </a:t>
            </a:r>
            <a:r>
              <a:rPr lang="en-US" dirty="0" err="1"/>
              <a:t>galyna.tabunshchyk@fh-dortmund.de</a:t>
            </a:r>
            <a:r>
              <a:rPr lang="en-US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82C84B-E494-96A7-1857-850477E53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6</a:t>
            </a:fld>
            <a:endParaRPr lang="en-US"/>
          </a:p>
        </p:txBody>
      </p:sp>
      <p:pic>
        <p:nvPicPr>
          <p:cNvPr id="6" name="Content Placeholder 5" descr="A graph of points vs grid&#10;&#10;Description automatically generated">
            <a:extLst>
              <a:ext uri="{FF2B5EF4-FFF2-40B4-BE49-F238E27FC236}">
                <a16:creationId xmlns:a16="http://schemas.microsoft.com/office/drawing/2014/main" id="{06A5CEB0-2675-A46D-7EC1-84BE942B7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12328"/>
            <a:ext cx="5252980" cy="3847616"/>
          </a:xfrm>
          <a:prstGeom prst="rect">
            <a:avLst/>
          </a:prstGeom>
        </p:spPr>
      </p:pic>
      <p:pic>
        <p:nvPicPr>
          <p:cNvPr id="7" name="Picture 6" descr="A graph of blue lines&#10;&#10;Description automatically generated">
            <a:extLst>
              <a:ext uri="{FF2B5EF4-FFF2-40B4-BE49-F238E27FC236}">
                <a16:creationId xmlns:a16="http://schemas.microsoft.com/office/drawing/2014/main" id="{4975D4E2-02DD-8014-D8E4-9C6A163FFD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0820" y="1412328"/>
            <a:ext cx="5252980" cy="3821452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4C8A771-CD23-2458-C3E9-7395A42C3E10}"/>
              </a:ext>
            </a:extLst>
          </p:cNvPr>
          <p:cNvSpPr/>
          <p:nvPr/>
        </p:nvSpPr>
        <p:spPr>
          <a:xfrm>
            <a:off x="7743824" y="5291554"/>
            <a:ext cx="2714625" cy="660596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Average points by circuit analysis using bar plot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C7AB371-F553-6204-BEC8-814AB88A3F95}"/>
              </a:ext>
            </a:extLst>
          </p:cNvPr>
          <p:cNvSpPr/>
          <p:nvPr/>
        </p:nvSpPr>
        <p:spPr>
          <a:xfrm>
            <a:off x="2281238" y="5291554"/>
            <a:ext cx="2743198" cy="872774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Scatter plot analysis of ‘grid’ and ‘</a:t>
            </a:r>
            <a:r>
              <a:rPr lang="en-GB" dirty="0" err="1">
                <a:solidFill>
                  <a:schemeClr val="tx1"/>
                </a:solidFill>
              </a:rPr>
              <a:t>points_x</a:t>
            </a:r>
            <a:r>
              <a:rPr lang="en-GB" dirty="0">
                <a:solidFill>
                  <a:schemeClr val="tx1"/>
                </a:solidFill>
              </a:rPr>
              <a:t>’ relationship</a:t>
            </a: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46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6D404-ECC0-A616-462E-8E1908507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775" y="458659"/>
            <a:ext cx="8562975" cy="355729"/>
          </a:xfrm>
        </p:spPr>
        <p:txBody>
          <a:bodyPr>
            <a:normAutofit fontScale="90000"/>
          </a:bodyPr>
          <a:lstStyle/>
          <a:p>
            <a:r>
              <a:rPr lang="en-GB" dirty="0"/>
              <a:t>Model Training and Comparison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CD84E-51ED-215C-48D9-C4E7FCC95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5838" y="1042988"/>
            <a:ext cx="10787062" cy="4774391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v"/>
            </a:pPr>
            <a:r>
              <a:rPr lang="en-GB" dirty="0"/>
              <a:t>CNNLSTM Model: </a:t>
            </a:r>
            <a:br>
              <a:rPr lang="en-GB" dirty="0"/>
            </a:br>
            <a:r>
              <a:rPr lang="en-GB" dirty="0"/>
              <a:t>Mean Squared Error: 1.0091</a:t>
            </a:r>
            <a:br>
              <a:rPr lang="en-GB" dirty="0"/>
            </a:br>
            <a:r>
              <a:rPr lang="en-GB" dirty="0"/>
              <a:t>R-squared: -0.0077</a:t>
            </a:r>
          </a:p>
          <a:p>
            <a:pPr>
              <a:buFont typeface="Wingdings" pitchFamily="2" charset="2"/>
              <a:buChar char="v"/>
            </a:pPr>
            <a:r>
              <a:rPr lang="en-GB" dirty="0"/>
              <a:t>Linear Regression:</a:t>
            </a:r>
            <a:br>
              <a:rPr lang="en-GB" dirty="0"/>
            </a:br>
            <a:r>
              <a:rPr lang="en-GB" dirty="0"/>
              <a:t>Mean Squared Error: 0.4906</a:t>
            </a:r>
            <a:br>
              <a:rPr lang="en-GB" dirty="0"/>
            </a:br>
            <a:r>
              <a:rPr lang="en-GB" dirty="0"/>
              <a:t>R-squared: 0.5101</a:t>
            </a:r>
          </a:p>
          <a:p>
            <a:pPr>
              <a:buFont typeface="Wingdings" pitchFamily="2" charset="2"/>
              <a:buChar char="v"/>
            </a:pPr>
            <a:r>
              <a:rPr lang="en-GB" dirty="0"/>
              <a:t>Decision Tree Regressor:</a:t>
            </a:r>
            <a:br>
              <a:rPr lang="en-GB" dirty="0"/>
            </a:br>
            <a:r>
              <a:rPr lang="en-GB" dirty="0"/>
              <a:t>Mean Squared Error: 0.0014</a:t>
            </a:r>
            <a:br>
              <a:rPr lang="en-GB" dirty="0"/>
            </a:br>
            <a:r>
              <a:rPr lang="en-GB" dirty="0"/>
              <a:t>R-squared: 0.9986</a:t>
            </a:r>
          </a:p>
          <a:p>
            <a:pPr>
              <a:buFont typeface="Wingdings" pitchFamily="2" charset="2"/>
              <a:buChar char="v"/>
            </a:pPr>
            <a:r>
              <a:rPr lang="en-GB" dirty="0"/>
              <a:t>Random Forest Regressor:</a:t>
            </a:r>
            <a:br>
              <a:rPr lang="en-GB" dirty="0"/>
            </a:br>
            <a:r>
              <a:rPr lang="en-GB" dirty="0"/>
              <a:t>Mean Squared Error: 0.0014</a:t>
            </a:r>
            <a:br>
              <a:rPr lang="en-GB" dirty="0"/>
            </a:br>
            <a:r>
              <a:rPr lang="en-GB" dirty="0"/>
              <a:t>R-squared: 0.9986</a:t>
            </a:r>
          </a:p>
          <a:p>
            <a:pPr>
              <a:buFont typeface="Wingdings" pitchFamily="2" charset="2"/>
              <a:buChar char="v"/>
            </a:pPr>
            <a:r>
              <a:rPr lang="en-GB" dirty="0"/>
              <a:t>K-Nearest </a:t>
            </a:r>
            <a:r>
              <a:rPr lang="en-GB" dirty="0" err="1"/>
              <a:t>Neighbors</a:t>
            </a:r>
            <a:r>
              <a:rPr lang="en-GB" dirty="0"/>
              <a:t> Regressor:</a:t>
            </a:r>
            <a:br>
              <a:rPr lang="en-GB" dirty="0"/>
            </a:br>
            <a:r>
              <a:rPr lang="en-GB" dirty="0"/>
              <a:t>Mean Squared Error: 0.0017</a:t>
            </a:r>
            <a:br>
              <a:rPr lang="en-GB" dirty="0"/>
            </a:br>
            <a:r>
              <a:rPr lang="en-GB" dirty="0"/>
              <a:t>R-squared: 0.9983</a:t>
            </a: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FDF830-9106-FC97-A524-DBEA34DDC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6715" y="6216778"/>
            <a:ext cx="2743198" cy="365125"/>
          </a:xfrm>
        </p:spPr>
        <p:txBody>
          <a:bodyPr/>
          <a:lstStyle/>
          <a:p>
            <a:pPr algn="l"/>
            <a:r>
              <a:rPr lang="en-US" dirty="0"/>
              <a:t>Machine Learning with Python, Prof. </a:t>
            </a:r>
            <a:r>
              <a:rPr lang="en-US" dirty="0" err="1"/>
              <a:t>Galyna</a:t>
            </a:r>
            <a:r>
              <a:rPr lang="en-US" dirty="0"/>
              <a:t> </a:t>
            </a:r>
            <a:r>
              <a:rPr lang="en-US" dirty="0" err="1"/>
              <a:t>Tabunshchyk</a:t>
            </a:r>
            <a:r>
              <a:rPr lang="en-US" dirty="0"/>
              <a:t> </a:t>
            </a:r>
            <a:r>
              <a:rPr lang="en-US" dirty="0" err="1"/>
              <a:t>galyna.tabunshchyk@fh-dortmund.de</a:t>
            </a:r>
            <a:r>
              <a:rPr lang="en-US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88FE06-2A8A-C908-983F-C37B8C0A7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B834335-64D8-A677-46AF-FFB941A49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537568"/>
              </p:ext>
            </p:extLst>
          </p:nvPr>
        </p:nvGraphicFramePr>
        <p:xfrm>
          <a:off x="5148262" y="1040621"/>
          <a:ext cx="5845178" cy="448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2589">
                  <a:extLst>
                    <a:ext uri="{9D8B030D-6E8A-4147-A177-3AD203B41FA5}">
                      <a16:colId xmlns:a16="http://schemas.microsoft.com/office/drawing/2014/main" val="794683084"/>
                    </a:ext>
                  </a:extLst>
                </a:gridCol>
                <a:gridCol w="2922589">
                  <a:extLst>
                    <a:ext uri="{9D8B030D-6E8A-4147-A177-3AD203B41FA5}">
                      <a16:colId xmlns:a16="http://schemas.microsoft.com/office/drawing/2014/main" val="3928133356"/>
                    </a:ext>
                  </a:extLst>
                </a:gridCol>
              </a:tblGrid>
              <a:tr h="747713">
                <a:tc>
                  <a:txBody>
                    <a:bodyPr/>
                    <a:lstStyle/>
                    <a:p>
                      <a:r>
                        <a:rPr lang="en-DE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629486"/>
                  </a:ext>
                </a:extLst>
              </a:tr>
              <a:tr h="747713">
                <a:tc>
                  <a:txBody>
                    <a:bodyPr/>
                    <a:lstStyle/>
                    <a:p>
                      <a:r>
                        <a:rPr lang="en-GB" dirty="0"/>
                        <a:t>Decision Tree Regressor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0.0014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807149"/>
                  </a:ext>
                </a:extLst>
              </a:tr>
              <a:tr h="747713">
                <a:tc>
                  <a:txBody>
                    <a:bodyPr/>
                    <a:lstStyle/>
                    <a:p>
                      <a:r>
                        <a:rPr lang="en-GB" dirty="0"/>
                        <a:t>Random Forest Regressor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0.0014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345064"/>
                  </a:ext>
                </a:extLst>
              </a:tr>
              <a:tr h="747713">
                <a:tc>
                  <a:txBody>
                    <a:bodyPr/>
                    <a:lstStyle/>
                    <a:p>
                      <a:r>
                        <a:rPr lang="en-GB" dirty="0"/>
                        <a:t>K-Nearest </a:t>
                      </a:r>
                      <a:r>
                        <a:rPr lang="en-GB" dirty="0" err="1"/>
                        <a:t>Neighbors</a:t>
                      </a:r>
                      <a:r>
                        <a:rPr lang="en-GB" dirty="0"/>
                        <a:t> Regressor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0.0017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475535"/>
                  </a:ext>
                </a:extLst>
              </a:tr>
              <a:tr h="747713">
                <a:tc>
                  <a:txBody>
                    <a:bodyPr/>
                    <a:lstStyle/>
                    <a:p>
                      <a:r>
                        <a:rPr lang="en-GB" dirty="0"/>
                        <a:t>Linear Regression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0.4906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345241"/>
                  </a:ext>
                </a:extLst>
              </a:tr>
              <a:tr h="747713">
                <a:tc>
                  <a:txBody>
                    <a:bodyPr/>
                    <a:lstStyle/>
                    <a:p>
                      <a:r>
                        <a:rPr lang="en-GB" dirty="0"/>
                        <a:t>CNNLSTM Model: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1.0091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962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5314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97B1C-9123-2BC1-5E47-4A3224016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062" y="396313"/>
            <a:ext cx="8886884" cy="953669"/>
          </a:xfrm>
        </p:spPr>
        <p:txBody>
          <a:bodyPr/>
          <a:lstStyle/>
          <a:p>
            <a:r>
              <a:rPr lang="en-DE" dirty="0"/>
              <a:t>Graphical view ( Ex.)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C7DFCC-78F0-6E7C-EA84-6A6AFDF19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738" y="6164328"/>
            <a:ext cx="2743198" cy="365125"/>
          </a:xfrm>
        </p:spPr>
        <p:txBody>
          <a:bodyPr/>
          <a:lstStyle/>
          <a:p>
            <a:pPr algn="l"/>
            <a:r>
              <a:rPr lang="en-US" dirty="0"/>
              <a:t>Machine Learning with Python, Prof. </a:t>
            </a:r>
            <a:r>
              <a:rPr lang="en-US" dirty="0" err="1"/>
              <a:t>Galyna</a:t>
            </a:r>
            <a:r>
              <a:rPr lang="en-US" dirty="0"/>
              <a:t> </a:t>
            </a:r>
            <a:r>
              <a:rPr lang="en-US" dirty="0" err="1"/>
              <a:t>Tabunshchyk</a:t>
            </a:r>
            <a:r>
              <a:rPr lang="en-US" dirty="0"/>
              <a:t> </a:t>
            </a:r>
            <a:r>
              <a:rPr lang="en-US" dirty="0" err="1"/>
              <a:t>galyna.tabunshchyk@fh-dortmund.de</a:t>
            </a:r>
            <a:r>
              <a:rPr lang="en-US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5805E5-C610-2D67-C614-D8B4919A0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8</a:t>
            </a:fld>
            <a:endParaRPr lang="en-US"/>
          </a:p>
        </p:txBody>
      </p:sp>
      <p:pic>
        <p:nvPicPr>
          <p:cNvPr id="13" name="Content Placeholder 12" descr="A graph showing the value of a certain value&#10;&#10;Description automatically generated">
            <a:extLst>
              <a:ext uri="{FF2B5EF4-FFF2-40B4-BE49-F238E27FC236}">
                <a16:creationId xmlns:a16="http://schemas.microsoft.com/office/drawing/2014/main" id="{7CD874A8-5FB3-3228-4A89-C25E8D3B5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9687" y="1517456"/>
            <a:ext cx="4633913" cy="3780738"/>
          </a:xfrm>
        </p:spPr>
      </p:pic>
      <p:pic>
        <p:nvPicPr>
          <p:cNvPr id="15" name="Picture 14" descr="A graph showing a line of values&#10;&#10;Description automatically generated">
            <a:extLst>
              <a:ext uri="{FF2B5EF4-FFF2-40B4-BE49-F238E27FC236}">
                <a16:creationId xmlns:a16="http://schemas.microsoft.com/office/drawing/2014/main" id="{5BB6EF7B-7B64-4AFF-D406-1B53F6253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300" y="1517456"/>
            <a:ext cx="4633913" cy="3780738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ED00371-5DC6-EE54-7277-AA59FB00B846}"/>
              </a:ext>
            </a:extLst>
          </p:cNvPr>
          <p:cNvSpPr/>
          <p:nvPr/>
        </p:nvSpPr>
        <p:spPr>
          <a:xfrm>
            <a:off x="2281238" y="5291554"/>
            <a:ext cx="2743198" cy="872774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Scatter plot Actual vs Predicted values for K-</a:t>
            </a:r>
            <a:r>
              <a:rPr lang="en-GB" sz="1600" dirty="0" err="1">
                <a:solidFill>
                  <a:schemeClr val="tx1"/>
                </a:solidFill>
              </a:rPr>
              <a:t>neighborsRegressor</a:t>
            </a:r>
            <a:endParaRPr lang="en-DE" sz="1600" dirty="0">
              <a:solidFill>
                <a:schemeClr val="tx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DC4836E-B573-9BC7-3364-26DCE96CA4CA}"/>
              </a:ext>
            </a:extLst>
          </p:cNvPr>
          <p:cNvSpPr/>
          <p:nvPr/>
        </p:nvSpPr>
        <p:spPr>
          <a:xfrm>
            <a:off x="7634287" y="5291554"/>
            <a:ext cx="2867025" cy="872774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Scatter plot Actual vs Predicted values for </a:t>
            </a:r>
            <a:r>
              <a:rPr lang="en-GB" sz="1600" dirty="0" err="1">
                <a:solidFill>
                  <a:schemeClr val="tx1"/>
                </a:solidFill>
              </a:rPr>
              <a:t>DecisionTreeRegressor</a:t>
            </a:r>
            <a:endParaRPr lang="en-DE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591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E637B-D8FE-DD73-9172-45FB744A7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85787"/>
            <a:ext cx="4173416" cy="1257299"/>
          </a:xfrm>
        </p:spPr>
        <p:txBody>
          <a:bodyPr anchor="ctr">
            <a:normAutofit/>
          </a:bodyPr>
          <a:lstStyle/>
          <a:p>
            <a:r>
              <a:rPr lang="en-D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630F3-0B13-097D-31BA-9FE0F9CE1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768" y="1528763"/>
            <a:ext cx="4353448" cy="444890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DE" sz="1600" dirty="0"/>
              <a:t>Successfully applied five machine learning algorithms for F1 dataset. </a:t>
            </a:r>
          </a:p>
          <a:p>
            <a:pPr>
              <a:lnSpc>
                <a:spcPct val="110000"/>
              </a:lnSpc>
            </a:pPr>
            <a:r>
              <a:rPr lang="en-DE" sz="1600" dirty="0"/>
              <a:t>Trained the data and got high level of accuracy</a:t>
            </a:r>
          </a:p>
          <a:p>
            <a:pPr>
              <a:lnSpc>
                <a:spcPct val="110000"/>
              </a:lnSpc>
            </a:pPr>
            <a:r>
              <a:rPr lang="en-DE" sz="1600" dirty="0"/>
              <a:t>DecisionTreeRegressor showed the best performance and CNN- LSTM showed the minimum level accuracy.</a:t>
            </a:r>
          </a:p>
          <a:p>
            <a:pPr>
              <a:lnSpc>
                <a:spcPct val="110000"/>
              </a:lnSpc>
            </a:pPr>
            <a:r>
              <a:rPr lang="en-GB" sz="1600" dirty="0"/>
              <a:t>Future work could involve further optimization of these models, exploring alternative algorithms to extract more relevant information, different target value and evaluating the system on different datasets.</a:t>
            </a:r>
          </a:p>
          <a:p>
            <a:pPr marL="0" indent="0">
              <a:lnSpc>
                <a:spcPct val="110000"/>
              </a:lnSpc>
              <a:buNone/>
            </a:pPr>
            <a:endParaRPr lang="en-DE" sz="1300" dirty="0"/>
          </a:p>
        </p:txBody>
      </p:sp>
      <p:pic>
        <p:nvPicPr>
          <p:cNvPr id="7" name="Picture 6" descr="Girl working on a machine">
            <a:extLst>
              <a:ext uri="{FF2B5EF4-FFF2-40B4-BE49-F238E27FC236}">
                <a16:creationId xmlns:a16="http://schemas.microsoft.com/office/drawing/2014/main" id="{EB1AB0AE-7B53-AE56-1636-7D45F67ED7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41" r="22737" b="-2"/>
          <a:stretch/>
        </p:blipFill>
        <p:spPr>
          <a:xfrm>
            <a:off x="6120859" y="882650"/>
            <a:ext cx="5184373" cy="5095021"/>
          </a:xfrm>
          <a:prstGeom prst="rect">
            <a:avLst/>
          </a:prstGeom>
          <a:noFill/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E3DA1AA-4BBD-31B3-0380-BB0333A77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7379" y="4629744"/>
            <a:ext cx="26535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A9ECDA12-4B7E-4690-8F70-E4D13D446BD6}" type="datetime1">
              <a:rPr lang="en-US" smtClean="0"/>
              <a:pPr>
                <a:spcAft>
                  <a:spcPts val="600"/>
                </a:spcAft>
              </a:pPr>
              <a:t>7/5/23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1EEE7-3A9B-8079-69CA-3F4A304F8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2685" y="6191647"/>
            <a:ext cx="2743198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800" dirty="0"/>
              <a:t>Machine Learning with Python, Prof. </a:t>
            </a:r>
            <a:r>
              <a:rPr lang="en-US" sz="800" dirty="0" err="1"/>
              <a:t>Galyna</a:t>
            </a:r>
            <a:r>
              <a:rPr lang="en-US" sz="800" dirty="0"/>
              <a:t> </a:t>
            </a:r>
            <a:r>
              <a:rPr lang="en-US" sz="800" dirty="0" err="1"/>
              <a:t>Tabunshchyk</a:t>
            </a:r>
            <a:r>
              <a:rPr lang="en-US" sz="800" dirty="0"/>
              <a:t> </a:t>
            </a:r>
            <a:r>
              <a:rPr lang="en-US" sz="800" dirty="0" err="1"/>
              <a:t>galyna.tabunshchyk@fh-dortmund.de</a:t>
            </a:r>
            <a:r>
              <a:rPr lang="en-US" sz="800" dirty="0"/>
              <a:t>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87D42-EADC-2FBC-AF66-96F56BB72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33CB2A-1702-4C1D-9CC4-8D472D39F19E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57242"/>
      </p:ext>
    </p:extLst>
  </p:cSld>
  <p:clrMapOvr>
    <a:masterClrMapping/>
  </p:clrMapOvr>
</p:sld>
</file>

<file path=ppt/theme/theme1.xml><?xml version="1.0" encoding="utf-8"?>
<a:theme xmlns:a="http://schemas.openxmlformats.org/drawingml/2006/main" name="SwellVTI">
  <a:themeElements>
    <a:clrScheme name="AnalogousFromRegularSeed_2SEEDS">
      <a:dk1>
        <a:srgbClr val="000000"/>
      </a:dk1>
      <a:lt1>
        <a:srgbClr val="FFFFFF"/>
      </a:lt1>
      <a:dk2>
        <a:srgbClr val="1B2F2E"/>
      </a:dk2>
      <a:lt2>
        <a:srgbClr val="F3F1F0"/>
      </a:lt2>
      <a:accent1>
        <a:srgbClr val="3B9EB1"/>
      </a:accent1>
      <a:accent2>
        <a:srgbClr val="46B196"/>
      </a:accent2>
      <a:accent3>
        <a:srgbClr val="4D7EC3"/>
      </a:accent3>
      <a:accent4>
        <a:srgbClr val="B13B3E"/>
      </a:accent4>
      <a:accent5>
        <a:srgbClr val="C37B4D"/>
      </a:accent5>
      <a:accent6>
        <a:srgbClr val="B19A3B"/>
      </a:accent6>
      <a:hlink>
        <a:srgbClr val="C05944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599</Words>
  <Application>Microsoft Macintosh PowerPoint</Application>
  <PresentationFormat>Widescreen</PresentationFormat>
  <Paragraphs>95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Söhne</vt:lpstr>
      <vt:lpstr>Arial</vt:lpstr>
      <vt:lpstr>Calibri</vt:lpstr>
      <vt:lpstr>Neue Haas Grotesk Text Pro</vt:lpstr>
      <vt:lpstr>Wingdings</vt:lpstr>
      <vt:lpstr>SwellVTI</vt:lpstr>
      <vt:lpstr>Applying Machine Learning Algorithms on F1 Dataset</vt:lpstr>
      <vt:lpstr>Introduction</vt:lpstr>
      <vt:lpstr>Mind map </vt:lpstr>
      <vt:lpstr>Input and Output Data</vt:lpstr>
      <vt:lpstr>Data Pre-Processing</vt:lpstr>
      <vt:lpstr>Exploratory Data Analysis</vt:lpstr>
      <vt:lpstr>Model Training and Comparison</vt:lpstr>
      <vt:lpstr>Graphical view ( Ex.)</vt:lpstr>
      <vt:lpstr>Conclusion</vt:lpstr>
      <vt:lpstr>Reference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Applying Machine Learning Algorithms on F1 Dataset</dc:title>
  <dc:creator>Lars Doemer</dc:creator>
  <cp:lastModifiedBy>Lars Doemer</cp:lastModifiedBy>
  <cp:revision>5</cp:revision>
  <dcterms:created xsi:type="dcterms:W3CDTF">2023-07-05T19:37:39Z</dcterms:created>
  <dcterms:modified xsi:type="dcterms:W3CDTF">2023-07-05T21:45:20Z</dcterms:modified>
</cp:coreProperties>
</file>

<file path=docProps/thumbnail.jpeg>
</file>